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5" r:id="rId10"/>
    <p:sldId id="262"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BE88A5-14B9-4098-A57D-04DEDEDFFE9D}" type="datetimeFigureOut">
              <a:rPr lang="en-US" smtClean="0"/>
              <a:pPr/>
              <a:t>1/30/2020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CFC2886-D210-4609-B3DE-B9BF3611462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BE88A5-14B9-4098-A57D-04DEDEDFFE9D}" type="datetimeFigureOut">
              <a:rPr lang="en-US" smtClean="0"/>
              <a:pPr/>
              <a:t>1/30/2020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FC2886-D210-4609-B3DE-B9BF3611462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752599"/>
          </a:xfrm>
        </p:spPr>
        <p:txBody>
          <a:bodyPr>
            <a:normAutofit/>
          </a:bodyPr>
          <a:lstStyle/>
          <a:p>
            <a:r>
              <a:rPr lang="en-US" sz="3600" dirty="0" smtClean="0">
                <a:solidFill>
                  <a:srgbClr val="00B050"/>
                </a:solidFill>
                <a:latin typeface="Algerian" pitchFamily="82" charset="0"/>
              </a:rPr>
              <a:t>Psychology in the Mental Health Of Adolescents</a:t>
            </a:r>
            <a:endParaRPr lang="en-US" sz="3600" dirty="0">
              <a:solidFill>
                <a:srgbClr val="00B050"/>
              </a:solidFill>
              <a:latin typeface="Algerian" pitchFamily="82" charset="0"/>
            </a:endParaRPr>
          </a:p>
        </p:txBody>
      </p:sp>
      <p:sp>
        <p:nvSpPr>
          <p:cNvPr id="3" name="Subtitle 2"/>
          <p:cNvSpPr>
            <a:spLocks noGrp="1"/>
          </p:cNvSpPr>
          <p:nvPr>
            <p:ph type="subTitle" idx="1"/>
          </p:nvPr>
        </p:nvSpPr>
        <p:spPr>
          <a:xfrm>
            <a:off x="1371600" y="2514600"/>
            <a:ext cx="6400800" cy="3124200"/>
          </a:xfrm>
        </p:spPr>
        <p:txBody>
          <a:bodyPr/>
          <a:lstStyle/>
          <a:p>
            <a:r>
              <a:rPr lang="en-US" dirty="0" smtClean="0">
                <a:solidFill>
                  <a:srgbClr val="0070C0"/>
                </a:solidFill>
                <a:latin typeface="Baskerville Old Face" pitchFamily="18" charset="0"/>
                <a:cs typeface="Times New Roman" pitchFamily="18" charset="0"/>
              </a:rPr>
              <a:t>Dr. </a:t>
            </a:r>
            <a:r>
              <a:rPr lang="en-US" dirty="0">
                <a:solidFill>
                  <a:srgbClr val="0070C0"/>
                </a:solidFill>
                <a:latin typeface="Baskerville Old Face" pitchFamily="18" charset="0"/>
                <a:cs typeface="Times New Roman" pitchFamily="18" charset="0"/>
              </a:rPr>
              <a:t>S</a:t>
            </a:r>
            <a:r>
              <a:rPr lang="en-US" dirty="0" smtClean="0">
                <a:solidFill>
                  <a:srgbClr val="0070C0"/>
                </a:solidFill>
                <a:latin typeface="Baskerville Old Face" pitchFamily="18" charset="0"/>
                <a:cs typeface="Times New Roman" pitchFamily="18" charset="0"/>
              </a:rPr>
              <a:t>anjukta </a:t>
            </a:r>
            <a:r>
              <a:rPr lang="en-US" dirty="0" err="1" smtClean="0">
                <a:solidFill>
                  <a:srgbClr val="0070C0"/>
                </a:solidFill>
                <a:latin typeface="Baskerville Old Face" pitchFamily="18" charset="0"/>
                <a:cs typeface="Times New Roman" pitchFamily="18" charset="0"/>
              </a:rPr>
              <a:t>Padhi</a:t>
            </a:r>
            <a:endParaRPr lang="en-US" dirty="0" smtClean="0">
              <a:solidFill>
                <a:srgbClr val="0070C0"/>
              </a:solidFill>
              <a:latin typeface="Baskerville Old Face" pitchFamily="18" charset="0"/>
              <a:cs typeface="Times New Roman" pitchFamily="18" charset="0"/>
            </a:endParaRPr>
          </a:p>
          <a:p>
            <a:r>
              <a:rPr lang="en-US" dirty="0" smtClean="0">
                <a:solidFill>
                  <a:srgbClr val="0070C0"/>
                </a:solidFill>
                <a:latin typeface="Baskerville Old Face" pitchFamily="18" charset="0"/>
                <a:cs typeface="Times New Roman" pitchFamily="18" charset="0"/>
              </a:rPr>
              <a:t>Assistant Professor</a:t>
            </a:r>
          </a:p>
          <a:p>
            <a:r>
              <a:rPr lang="en-US" dirty="0" smtClean="0">
                <a:solidFill>
                  <a:srgbClr val="0070C0"/>
                </a:solidFill>
                <a:latin typeface="Baskerville Old Face" pitchFamily="18" charset="0"/>
                <a:cs typeface="Times New Roman" pitchFamily="18" charset="0"/>
              </a:rPr>
              <a:t>School of Psychology</a:t>
            </a:r>
          </a:p>
          <a:p>
            <a:r>
              <a:rPr lang="en-US" dirty="0" smtClean="0">
                <a:solidFill>
                  <a:srgbClr val="0070C0"/>
                </a:solidFill>
                <a:latin typeface="Baskerville Old Face" pitchFamily="18" charset="0"/>
                <a:cs typeface="Times New Roman" pitchFamily="18" charset="0"/>
              </a:rPr>
              <a:t>Gangadhar </a:t>
            </a:r>
            <a:r>
              <a:rPr lang="en-US" dirty="0" err="1" smtClean="0">
                <a:solidFill>
                  <a:srgbClr val="0070C0"/>
                </a:solidFill>
                <a:latin typeface="Baskerville Old Face" pitchFamily="18" charset="0"/>
                <a:cs typeface="Times New Roman" pitchFamily="18" charset="0"/>
              </a:rPr>
              <a:t>Meher</a:t>
            </a:r>
            <a:r>
              <a:rPr lang="en-US" dirty="0" smtClean="0">
                <a:solidFill>
                  <a:srgbClr val="0070C0"/>
                </a:solidFill>
                <a:latin typeface="Baskerville Old Face" pitchFamily="18" charset="0"/>
                <a:cs typeface="Times New Roman" pitchFamily="18" charset="0"/>
              </a:rPr>
              <a:t> </a:t>
            </a:r>
            <a:r>
              <a:rPr lang="en-US" dirty="0" err="1" smtClean="0">
                <a:solidFill>
                  <a:srgbClr val="0070C0"/>
                </a:solidFill>
                <a:latin typeface="Baskerville Old Face" pitchFamily="18" charset="0"/>
                <a:cs typeface="Times New Roman" pitchFamily="18" charset="0"/>
              </a:rPr>
              <a:t>Universirty</a:t>
            </a:r>
            <a:endParaRPr lang="en-US" dirty="0" smtClean="0">
              <a:solidFill>
                <a:srgbClr val="0070C0"/>
              </a:solidFill>
              <a:latin typeface="Baskerville Old Face" pitchFamily="18" charset="0"/>
              <a:cs typeface="Times New Roman" pitchFamily="18" charset="0"/>
            </a:endParaRPr>
          </a:p>
          <a:p>
            <a:r>
              <a:rPr lang="en-US" dirty="0" err="1" smtClean="0">
                <a:solidFill>
                  <a:srgbClr val="0070C0"/>
                </a:solidFill>
                <a:latin typeface="Baskerville Old Face" pitchFamily="18" charset="0"/>
                <a:cs typeface="Times New Roman" pitchFamily="18" charset="0"/>
              </a:rPr>
              <a:t>Sambalpur,Odisha</a:t>
            </a:r>
            <a:endParaRPr lang="en-US" dirty="0" smtClean="0">
              <a:solidFill>
                <a:srgbClr val="0070C0"/>
              </a:solidFill>
              <a:latin typeface="Baskerville Old Face"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itchFamily="18" charset="0"/>
                <a:cs typeface="Times New Roman" pitchFamily="18" charset="0"/>
              </a:rPr>
              <a:t>Some Facts….</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lvl="0" algn="just">
              <a:buNone/>
            </a:pPr>
            <a:r>
              <a:rPr lang="en-US" sz="2000" dirty="0" smtClean="0">
                <a:latin typeface="Times New Roman" pitchFamily="18" charset="0"/>
                <a:cs typeface="Times New Roman" pitchFamily="18" charset="0"/>
                <a:sym typeface="Wingdings"/>
              </a:rPr>
              <a:t>  </a:t>
            </a:r>
            <a:r>
              <a:rPr lang="en-US" sz="2000" dirty="0" smtClean="0">
                <a:latin typeface="Times New Roman" pitchFamily="18" charset="0"/>
                <a:cs typeface="Times New Roman" pitchFamily="18" charset="0"/>
              </a:rPr>
              <a:t>Female adolescents are more likely than male adolescents to receive mental health services, regardless of setting.</a:t>
            </a:r>
          </a:p>
          <a:p>
            <a:pPr lvl="0" algn="just">
              <a:buNone/>
            </a:pPr>
            <a:r>
              <a:rPr lang="en-US" sz="2000" dirty="0" smtClean="0">
                <a:latin typeface="Times New Roman" pitchFamily="18" charset="0"/>
                <a:cs typeface="Times New Roman" pitchFamily="18" charset="0"/>
                <a:sym typeface="Wingdings"/>
              </a:rPr>
              <a:t> </a:t>
            </a:r>
            <a:r>
              <a:rPr lang="en-US" sz="2000" dirty="0" smtClean="0">
                <a:latin typeface="Times New Roman" pitchFamily="18" charset="0"/>
                <a:cs typeface="Times New Roman" pitchFamily="18" charset="0"/>
              </a:rPr>
              <a:t>Younger adolescents are more likely than older adolescents (ages 16 to 17) to receive mental health </a:t>
            </a:r>
            <a:r>
              <a:rPr lang="en-US" sz="2000" dirty="0" smtClean="0">
                <a:latin typeface="Times New Roman" pitchFamily="18" charset="0"/>
                <a:cs typeface="Times New Roman" pitchFamily="18" charset="0"/>
              </a:rPr>
              <a:t>services.</a:t>
            </a:r>
            <a:endParaRPr lang="en-US" sz="2000" dirty="0" smtClean="0">
              <a:latin typeface="Times New Roman" pitchFamily="18" charset="0"/>
              <a:cs typeface="Times New Roman" pitchFamily="18" charset="0"/>
            </a:endParaRPr>
          </a:p>
          <a:p>
            <a:pPr lvl="0" algn="just">
              <a:buNone/>
            </a:pPr>
            <a:r>
              <a:rPr lang="en-US" sz="2000" dirty="0" smtClean="0">
                <a:latin typeface="Times New Roman" pitchFamily="18" charset="0"/>
                <a:cs typeface="Times New Roman" pitchFamily="18" charset="0"/>
                <a:sym typeface="Wingdings"/>
              </a:rPr>
              <a:t> </a:t>
            </a:r>
            <a:r>
              <a:rPr lang="en-US" sz="2000" dirty="0" smtClean="0">
                <a:latin typeface="Times New Roman" pitchFamily="18" charset="0"/>
                <a:cs typeface="Times New Roman" pitchFamily="18" charset="0"/>
              </a:rPr>
              <a:t>Twenty-one percent of youth ages 6 to 17 who live in poverty have mental health disorders.</a:t>
            </a:r>
          </a:p>
          <a:p>
            <a:pPr lvl="0" algn="just">
              <a:buNone/>
            </a:pPr>
            <a:r>
              <a:rPr lang="en-US" sz="2000" dirty="0" smtClean="0">
                <a:latin typeface="Times New Roman" pitchFamily="18" charset="0"/>
                <a:cs typeface="Times New Roman" pitchFamily="18" charset="0"/>
                <a:sym typeface="Wingdings"/>
              </a:rPr>
              <a:t> </a:t>
            </a:r>
            <a:r>
              <a:rPr lang="en-US" sz="2000" dirty="0" smtClean="0">
                <a:latin typeface="Times New Roman" pitchFamily="18" charset="0"/>
                <a:cs typeface="Times New Roman" pitchFamily="18" charset="0"/>
              </a:rPr>
              <a:t>Adolescents living in rural areas are less likely than those living in urban areas to receive mental health services from a pediatrician or family physician.</a:t>
            </a:r>
          </a:p>
          <a:p>
            <a:pPr lvl="0" algn="just">
              <a:buNone/>
            </a:pPr>
            <a:r>
              <a:rPr lang="en-US" sz="2000" dirty="0" smtClean="0">
                <a:latin typeface="Times New Roman" pitchFamily="18" charset="0"/>
                <a:cs typeface="Times New Roman" pitchFamily="18" charset="0"/>
                <a:sym typeface="Wingdings"/>
              </a:rPr>
              <a:t> </a:t>
            </a:r>
            <a:r>
              <a:rPr lang="en-US" sz="2000" dirty="0" smtClean="0">
                <a:latin typeface="Times New Roman" pitchFamily="18" charset="0"/>
                <a:cs typeface="Times New Roman" pitchFamily="18" charset="0"/>
              </a:rPr>
              <a:t>Children who are living in foster care have a substantially greater risk of experiencing mental health disorders, especially those connected with traumatic stress, such as abuse and neglect.</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ctr">
              <a:buNone/>
            </a:pPr>
            <a:endParaRPr lang="en-US" dirty="0" smtClean="0"/>
          </a:p>
          <a:p>
            <a:pPr algn="ctr">
              <a:buNone/>
            </a:pPr>
            <a:endParaRPr lang="en-US" dirty="0" smtClean="0"/>
          </a:p>
          <a:p>
            <a:pPr algn="ctr">
              <a:buNone/>
            </a:pPr>
            <a:r>
              <a:rPr lang="en-US" sz="4000" dirty="0" smtClean="0">
                <a:solidFill>
                  <a:srgbClr val="0070C0"/>
                </a:solidFill>
                <a:latin typeface="Algerian" pitchFamily="82" charset="0"/>
              </a:rPr>
              <a:t>Thank You</a:t>
            </a:r>
          </a:p>
          <a:p>
            <a:pPr algn="ctr">
              <a:buNone/>
            </a:pPr>
            <a:r>
              <a:rPr lang="en-US" sz="4000" dirty="0" smtClean="0">
                <a:solidFill>
                  <a:srgbClr val="0070C0"/>
                </a:solidFill>
                <a:latin typeface="Algerian" pitchFamily="82" charset="0"/>
              </a:rPr>
              <a:t>and</a:t>
            </a:r>
          </a:p>
          <a:p>
            <a:pPr algn="ctr">
              <a:buNone/>
            </a:pPr>
            <a:r>
              <a:rPr lang="en-US" sz="4000" dirty="0" err="1" smtClean="0">
                <a:solidFill>
                  <a:srgbClr val="0070C0"/>
                </a:solidFill>
                <a:latin typeface="Algerian" pitchFamily="82" charset="0"/>
              </a:rPr>
              <a:t>Namaskar</a:t>
            </a:r>
            <a:endParaRPr lang="en-US" sz="4000" dirty="0">
              <a:solidFill>
                <a:srgbClr val="0070C0"/>
              </a:solidFill>
              <a:latin typeface="Algerian" pitchFamily="82"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itchFamily="18" charset="0"/>
                <a:cs typeface="Times New Roman" pitchFamily="18" charset="0"/>
              </a:rPr>
              <a:t>Adolescent?</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buNone/>
            </a:pPr>
            <a:r>
              <a:rPr lang="en-US" sz="2000" dirty="0" smtClean="0">
                <a:latin typeface="Times New Roman" pitchFamily="18" charset="0"/>
                <a:cs typeface="Times New Roman" pitchFamily="18" charset="0"/>
              </a:rPr>
              <a:t>    The World Health Organization (WHO) defines an adolescent as any person between ages 10 and 19. This age range falls within WHO's definition of young people, which refers to individuals between ages 10 and 24.</a:t>
            </a:r>
            <a:r>
              <a:rPr lang="en-US" sz="2000" dirty="0" smtClean="0"/>
              <a:t> It </a:t>
            </a:r>
            <a:r>
              <a:rPr lang="en-US" sz="2000" dirty="0"/>
              <a:t>is usually associated with the teenage years, but its physical, psychological or cultural expressions may begin earlier and end </a:t>
            </a:r>
            <a:r>
              <a:rPr lang="en-US" sz="2000" dirty="0" smtClean="0"/>
              <a:t>later. Adolescence (10–19 years) is a unique and formative time. Adolescence is a transitional phase of growth and development between childhood and adulthood. Multiple physical, emotional and social changes, including exposure to poverty, abuse, or violence, can make adolescents vulnerable to mental health problems. Promoting psychological well-being and protecting adolescents from adverse experiences and risk factors that may impact their potential to thrive are critical for their well-being during adolescence and for their physical and mental health in adulthood.</a:t>
            </a:r>
            <a:r>
              <a:rPr lang="en-US" sz="2000" dirty="0" smtClean="0">
                <a:latin typeface="Times New Roman" pitchFamily="18" charset="0"/>
                <a:cs typeface="Times New Roman" pitchFamily="18" charset="0"/>
              </a:rPr>
              <a:t> Adolescence is a crucial period for developing and maintaining social and emotional habits important for mental well-being.</a:t>
            </a:r>
            <a:endParaRPr lang="en-US" sz="2000" dirty="0" smtClean="0"/>
          </a:p>
          <a:p>
            <a:pPr algn="just">
              <a:buNone/>
            </a:pP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itchFamily="18" charset="0"/>
                <a:cs typeface="Times New Roman" pitchFamily="18" charset="0"/>
              </a:rPr>
              <a:t>Mental Health of Adolescents</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None/>
            </a:pPr>
            <a:r>
              <a:rPr lang="en-US" dirty="0" smtClean="0"/>
              <a:t> </a:t>
            </a:r>
            <a:r>
              <a:rPr lang="en-US"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Mental health refers to our cognitive, behavioral, and emotional wellbeing - it is all about how we think, feel, and behave. The term 'mental health' is sometimes used to mean an absence of a mental disorder. Mental health can affect daily life, relationships, and even physical health. Mental health is the level of psychological well-being or an absence of mental illness. It is the state of someone who is "functioning at a satisfactory level of emotional and behavioral adjustment". According to the World Health Organization (WHO), mental health is “a state of well-being in which the individual realizes his or her own abilities, can cope with the normal stresses of life, can work productively and fruitfully, and is able to make a contribution to his or her community.”</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fontAlgn="base">
              <a:buNone/>
            </a:pPr>
            <a:r>
              <a:rPr lang="en-US" sz="29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Most adolescents have positive mental health, but one in five has had a serious mental health disorder at some point in their life. Worldwide 10-20% of children and adolescents experience mental disorders. Half of all mental illnesses begin by the age of 14 and three-quarters by mid-20s. Neuropsychiatric conditions are the leading cause of disability in young people in all regions. If untreated, these conditions severely influence children’s development, their educational attainments and their potential to live fulfilling and productive lives. </a:t>
            </a: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itchFamily="18" charset="0"/>
                <a:cs typeface="Times New Roman" pitchFamily="18" charset="0"/>
              </a:rPr>
              <a:t>Impact of Mental Health….</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None/>
            </a:pPr>
            <a:r>
              <a:rPr lang="en-US" dirty="0" smtClean="0"/>
              <a:t>   </a:t>
            </a:r>
            <a:r>
              <a:rPr lang="en-US" sz="2000" dirty="0" smtClean="0">
                <a:latin typeface="Times New Roman" pitchFamily="18" charset="0"/>
                <a:cs typeface="Times New Roman" pitchFamily="18" charset="0"/>
              </a:rPr>
              <a:t>Mental health disorders, however, are characterized by persistent symptoms that affect how a young person feels, thinks, and acts. Mental health disorders also can interfere with regular activities and daily functioning, such as relationships, schoolwork, sleeping, and eating. Children with mental disorders face major challenges with stigma, isolation and discrimination, as well as lack of access to health care and education facilities, in violation of their fundamental human rights. Many mental health problems emerge in late childhood and early adolescence.  Depression is the most common mental health disorder, affecting nearly one in eight adolescents and young adults each year..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latin typeface="Times New Roman" pitchFamily="18" charset="0"/>
                <a:cs typeface="Times New Roman" pitchFamily="18" charset="0"/>
              </a:rPr>
              <a:t>Role of Psychology</a:t>
            </a:r>
            <a:endParaRPr lang="en-US" sz="28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None/>
            </a:pPr>
            <a:r>
              <a:rPr lang="en-US" sz="2000" dirty="0" smtClean="0">
                <a:latin typeface="Times New Roman" pitchFamily="18" charset="0"/>
                <a:cs typeface="Times New Roman" pitchFamily="18" charset="0"/>
              </a:rPr>
              <a:t>     When left untreated, mental health disorders can lead to serious—even life-threatening—consequences. Adolescents ages 12-17 receive mental health services in a variety of settings. In 2016, 3.6 million received mental health services such as seeing a psychiatrist, psychologist, or counselor in a specialty mental health setting, 3.2 million received services such as counseling or participating in a behavioral health program in an educational setting, and 708,000 received mental health services from a pediatrician or family physician.</a:t>
            </a:r>
          </a:p>
          <a:p>
            <a:pPr lvl="0">
              <a:buNone/>
            </a:pPr>
            <a:r>
              <a:rPr lang="en-US" sz="2000" dirty="0" smtClean="0">
                <a:latin typeface="Times New Roman" pitchFamily="18" charset="0"/>
                <a:cs typeface="Times New Roman" pitchFamily="18" charset="0"/>
              </a:rPr>
              <a:t>       As symptoms of mental illness emerge and develop, they have strong influences on an adolescent’s behavior and can become more difficult to treat. Although effective therapies exist for many mental illnesses, not all adolescents who need treatment receive it. </a:t>
            </a:r>
          </a:p>
          <a:p>
            <a:pPr algn="just">
              <a:buNone/>
            </a:pPr>
            <a:endParaRPr lang="en-US" sz="1800" dirty="0" smtClean="0">
              <a:latin typeface="Times New Roman" pitchFamily="18" charset="0"/>
              <a:cs typeface="Times New Roman" pitchFamily="18" charset="0"/>
            </a:endParaRPr>
          </a:p>
          <a:p>
            <a:pPr algn="just">
              <a:buNone/>
            </a:pP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just">
              <a:buNone/>
            </a:pPr>
            <a:r>
              <a:rPr lang="en-US" sz="2200" dirty="0" smtClean="0">
                <a:latin typeface="Times New Roman" pitchFamily="18" charset="0"/>
                <a:cs typeface="Times New Roman" pitchFamily="18" charset="0"/>
              </a:rPr>
              <a:t>    </a:t>
            </a:r>
            <a:r>
              <a:rPr lang="en-US" sz="2000" dirty="0" smtClean="0">
                <a:latin typeface="Times New Roman" pitchFamily="18" charset="0"/>
                <a:cs typeface="Times New Roman" pitchFamily="18" charset="0"/>
              </a:rPr>
              <a:t>Building  strong relationships with them and deal with challenges. A strong and loving relationship can have a direct and positive impact on the  mental health of adolescents. Have healthier relationships with family and friends.</a:t>
            </a:r>
          </a:p>
          <a:p>
            <a:pPr algn="just">
              <a:buNone/>
            </a:pPr>
            <a:r>
              <a:rPr lang="en-US" sz="2000" dirty="0" smtClean="0">
                <a:latin typeface="Times New Roman" pitchFamily="18" charset="0"/>
                <a:cs typeface="Times New Roman" pitchFamily="18" charset="0"/>
              </a:rPr>
              <a:t>     Physical health is key to mental health. Encourage your child to stay active, do physical activity and eat a healthy diet, eat well, </a:t>
            </a:r>
            <a:r>
              <a:rPr lang="en-US" sz="2000" dirty="0" smtClean="0">
                <a:latin typeface="Times New Roman" pitchFamily="18" charset="0"/>
                <a:cs typeface="Times New Roman" pitchFamily="18" charset="0"/>
              </a:rPr>
              <a:t>sleep </a:t>
            </a:r>
            <a:r>
              <a:rPr lang="en-US" sz="2000" dirty="0" smtClean="0">
                <a:latin typeface="Times New Roman" pitchFamily="18" charset="0"/>
                <a:cs typeface="Times New Roman" pitchFamily="18" charset="0"/>
              </a:rPr>
              <a:t>well and avoid alcohol and other drugs.</a:t>
            </a:r>
          </a:p>
          <a:p>
            <a:pPr algn="just">
              <a:buNone/>
            </a:pPr>
            <a:r>
              <a:rPr lang="en-US" sz="2000" dirty="0" smtClean="0">
                <a:latin typeface="Times New Roman" pitchFamily="18" charset="0"/>
                <a:cs typeface="Times New Roman" pitchFamily="18" charset="0"/>
              </a:rPr>
              <a:t>     If you’re concerned about your child’s mental health, start by talking with your child. feel happier and more positive about themselves and enjoy life. </a:t>
            </a:r>
          </a:p>
          <a:p>
            <a:pPr algn="just">
              <a:buNone/>
            </a:pPr>
            <a:r>
              <a:rPr lang="en-US" sz="2200" dirty="0" smtClean="0">
                <a:latin typeface="Times New Roman" pitchFamily="18" charset="0"/>
                <a:cs typeface="Times New Roman" pitchFamily="18" charset="0"/>
              </a:rPr>
              <a:t>    </a:t>
            </a:r>
          </a:p>
          <a:p>
            <a:pPr algn="just">
              <a:buNone/>
            </a:pPr>
            <a:endParaRPr lang="en-US" sz="2200" dirty="0" smtClean="0">
              <a:latin typeface="Times New Roman" pitchFamily="18" charset="0"/>
              <a:cs typeface="Times New Roman" pitchFamily="18" charset="0"/>
            </a:endParaRPr>
          </a:p>
          <a:p>
            <a:pPr algn="just">
              <a:buNone/>
            </a:pPr>
            <a:endParaRPr lang="en-US" sz="2000" dirty="0" smtClean="0">
              <a:latin typeface="Times New Roman" pitchFamily="18" charset="0"/>
              <a:cs typeface="Times New Roman" pitchFamily="18" charset="0"/>
            </a:endParaRP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40000" lnSpcReduction="20000"/>
          </a:bodyPr>
          <a:lstStyle/>
          <a:p>
            <a:pPr algn="just">
              <a:buNone/>
            </a:pPr>
            <a:r>
              <a:rPr lang="en-US" sz="5000" dirty="0" smtClean="0">
                <a:latin typeface="Times New Roman" pitchFamily="18" charset="0"/>
                <a:cs typeface="Times New Roman" pitchFamily="18" charset="0"/>
              </a:rPr>
              <a:t>     Show love, affection and care for your child.</a:t>
            </a:r>
          </a:p>
          <a:p>
            <a:pPr algn="just">
              <a:buNone/>
            </a:pPr>
            <a:r>
              <a:rPr lang="en-US" sz="5000" dirty="0" smtClean="0">
                <a:latin typeface="Times New Roman" pitchFamily="18" charset="0"/>
                <a:cs typeface="Times New Roman" pitchFamily="18" charset="0"/>
              </a:rPr>
              <a:t>     Show that you’re interested in what’s happening in your child’s life. Praise his efforts as well as his good points and achievements and value his ideas.</a:t>
            </a:r>
          </a:p>
          <a:p>
            <a:pPr algn="just">
              <a:buNone/>
            </a:pPr>
            <a:r>
              <a:rPr lang="en-US" sz="5000" dirty="0" smtClean="0">
                <a:latin typeface="Times New Roman" pitchFamily="18" charset="0"/>
                <a:cs typeface="Times New Roman" pitchFamily="18" charset="0"/>
              </a:rPr>
              <a:t>     Enjoy spending time together one on one with your child, and also as a family.</a:t>
            </a:r>
          </a:p>
          <a:p>
            <a:pPr algn="just">
              <a:buNone/>
            </a:pPr>
            <a:r>
              <a:rPr lang="en-US" sz="5000" dirty="0" smtClean="0">
                <a:latin typeface="Times New Roman" pitchFamily="18" charset="0"/>
                <a:cs typeface="Times New Roman" pitchFamily="18" charset="0"/>
              </a:rPr>
              <a:t>     Encourage your child to talk about feelings with you. It’s important for your child to </a:t>
            </a:r>
            <a:r>
              <a:rPr lang="en-US" sz="5000" dirty="0" smtClean="0">
                <a:latin typeface="Times New Roman" pitchFamily="18" charset="0"/>
                <a:cs typeface="Times New Roman" pitchFamily="18" charset="0"/>
              </a:rPr>
              <a:t>feel he/ </a:t>
            </a:r>
            <a:r>
              <a:rPr lang="en-US" sz="5000" dirty="0" smtClean="0">
                <a:latin typeface="Times New Roman" pitchFamily="18" charset="0"/>
                <a:cs typeface="Times New Roman" pitchFamily="18" charset="0"/>
              </a:rPr>
              <a:t>she doesn’t have to go through things </a:t>
            </a:r>
            <a:r>
              <a:rPr lang="en-US" sz="5000" dirty="0" smtClean="0">
                <a:latin typeface="Times New Roman" pitchFamily="18" charset="0"/>
                <a:cs typeface="Times New Roman" pitchFamily="18" charset="0"/>
              </a:rPr>
              <a:t>on his/ </a:t>
            </a:r>
            <a:r>
              <a:rPr lang="en-US" sz="5000" dirty="0" smtClean="0">
                <a:latin typeface="Times New Roman" pitchFamily="18" charset="0"/>
                <a:cs typeface="Times New Roman" pitchFamily="18" charset="0"/>
              </a:rPr>
              <a:t>her own and that you can work together to find solutions to the problems.</a:t>
            </a:r>
          </a:p>
          <a:p>
            <a:pPr algn="just">
              <a:buNone/>
            </a:pPr>
            <a:r>
              <a:rPr lang="en-US" sz="5000" dirty="0" smtClean="0">
                <a:latin typeface="Times New Roman" pitchFamily="18" charset="0"/>
                <a:cs typeface="Times New Roman" pitchFamily="18" charset="0"/>
              </a:rPr>
              <a:t>      Deal with problems as they arise, rather than letting them build up.</a:t>
            </a:r>
          </a:p>
          <a:p>
            <a:pPr algn="just">
              <a:buNone/>
            </a:pPr>
            <a:r>
              <a:rPr lang="en-US" sz="5000" dirty="0" smtClean="0">
                <a:latin typeface="Times New Roman" pitchFamily="18" charset="0"/>
                <a:cs typeface="Times New Roman" pitchFamily="18" charset="0"/>
              </a:rPr>
              <a:t>      Talk to trusted family members, friends, other parents or teachers if you        have any concerns. </a:t>
            </a:r>
          </a:p>
          <a:p>
            <a:pPr algn="just">
              <a:buNone/>
            </a:pPr>
            <a:r>
              <a:rPr lang="en-US" sz="5000" dirty="0" smtClean="0">
                <a:latin typeface="Times New Roman" pitchFamily="18" charset="0"/>
                <a:cs typeface="Times New Roman" pitchFamily="18" charset="0"/>
              </a:rPr>
              <a:t>       Say No to  alcohol and other drugs.</a:t>
            </a:r>
          </a:p>
          <a:p>
            <a:pPr algn="just">
              <a:buNone/>
            </a:pPr>
            <a:endParaRPr lang="en-US" sz="5000" dirty="0" smtClean="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just">
              <a:buNone/>
            </a:pPr>
            <a:r>
              <a:rPr lang="en-US" sz="2000" dirty="0" smtClean="0">
                <a:latin typeface="Times New Roman" pitchFamily="18" charset="0"/>
                <a:cs typeface="Times New Roman" pitchFamily="18" charset="0"/>
              </a:rPr>
              <a:t>     Physical health is a big part of mental health. To help your child stay emotionally and physically healthy, encourage your child to do the following:</a:t>
            </a:r>
          </a:p>
          <a:p>
            <a:pPr algn="just">
              <a:buNone/>
            </a:pPr>
            <a:r>
              <a:rPr lang="en-US" sz="2000" dirty="0" smtClean="0">
                <a:latin typeface="Times New Roman" pitchFamily="18" charset="0"/>
                <a:cs typeface="Times New Roman" pitchFamily="18" charset="0"/>
              </a:rPr>
              <a:t>      Keep active. Physical fitness will help your child stay healthy, have more energy, feel confident, manage stress and sleep well.</a:t>
            </a:r>
          </a:p>
          <a:p>
            <a:pPr algn="just">
              <a:buNone/>
            </a:pPr>
            <a:r>
              <a:rPr lang="en-US" sz="2000" dirty="0" smtClean="0">
                <a:latin typeface="Times New Roman" pitchFamily="18" charset="0"/>
                <a:cs typeface="Times New Roman" pitchFamily="18" charset="0"/>
              </a:rPr>
              <a:t>      Develop and maintain healthy eating habits.</a:t>
            </a:r>
          </a:p>
          <a:p>
            <a:pPr algn="just">
              <a:buNone/>
            </a:pPr>
            <a:r>
              <a:rPr lang="en-US" sz="2000" dirty="0" smtClean="0">
                <a:latin typeface="Times New Roman" pitchFamily="18" charset="0"/>
                <a:cs typeface="Times New Roman" pitchFamily="18" charset="0"/>
              </a:rPr>
              <a:t>      Get lots of regular Sleep .</a:t>
            </a:r>
          </a:p>
          <a:p>
            <a:pPr algn="just">
              <a:buNone/>
            </a:pPr>
            <a:r>
              <a:rPr lang="en-US" sz="2000" dirty="0" smtClean="0">
                <a:latin typeface="Times New Roman" pitchFamily="18" charset="0"/>
                <a:cs typeface="Times New Roman" pitchFamily="18" charset="0"/>
              </a:rPr>
              <a:t>     Quality sleep will help your child to manage a busy life, stress and  responsibilities.</a:t>
            </a:r>
          </a:p>
          <a:p>
            <a:pPr algn="just">
              <a:buNone/>
            </a:pPr>
            <a:r>
              <a:rPr lang="en-US" sz="2000" dirty="0" smtClean="0">
                <a:latin typeface="Times New Roman" pitchFamily="18" charset="0"/>
                <a:cs typeface="Times New Roman" pitchFamily="18" charset="0"/>
              </a:rPr>
              <a:t>      </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223</TotalTime>
  <Words>663</Words>
  <Application>Microsoft Office PowerPoint</Application>
  <PresentationFormat>On-screen Show (4:3)</PresentationFormat>
  <Paragraphs>45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Psychology in the Mental Health Of Adolescents</vt:lpstr>
      <vt:lpstr>Adolescent?</vt:lpstr>
      <vt:lpstr>Mental Health of Adolescents</vt:lpstr>
      <vt:lpstr>Slide 4</vt:lpstr>
      <vt:lpstr>Impact of Mental Health….</vt:lpstr>
      <vt:lpstr>Role of Psychology</vt:lpstr>
      <vt:lpstr>Slide 7</vt:lpstr>
      <vt:lpstr>Slide 8</vt:lpstr>
      <vt:lpstr>Slide 9</vt:lpstr>
      <vt:lpstr>Some Facts….</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Psychology in the Mental Health Of Adolescents</dc:title>
  <dc:creator>MAMUN</dc:creator>
  <cp:lastModifiedBy>MAMUN</cp:lastModifiedBy>
  <cp:revision>46</cp:revision>
  <dcterms:created xsi:type="dcterms:W3CDTF">2020-01-29T15:49:07Z</dcterms:created>
  <dcterms:modified xsi:type="dcterms:W3CDTF">2020-01-30T17:44:59Z</dcterms:modified>
</cp:coreProperties>
</file>